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0" r:id="rId4"/>
  </p:sldMasterIdLst>
  <p:notesMasterIdLst>
    <p:notesMasterId r:id="rId12"/>
  </p:notesMasterIdLst>
  <p:sldIdLst>
    <p:sldId id="272" r:id="rId5"/>
    <p:sldId id="266" r:id="rId6"/>
    <p:sldId id="267" r:id="rId7"/>
    <p:sldId id="268" r:id="rId8"/>
    <p:sldId id="269" r:id="rId9"/>
    <p:sldId id="270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7F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58E33-362B-4F52-B731-2FB609627CBC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CC149C-479E-4175-B238-B83A279FC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973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F7CF7-D528-4550-A23A-1377213586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D09B6-3915-4D7F-A68C-FE3B67CF2B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8D104-7B05-4A61-B600-1C663CF28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A066A-F60E-4469-A51E-42B40045F78C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A2D09-9E4B-4E55-9E9E-EB26DA88D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E6C67-3D63-4232-8CFF-F386970F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912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7F32A-9651-45D4-8CEA-F1D52B5A2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CAC38E-BCAE-4EE3-A83D-8A80D129E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2DF60-8B9B-43C0-AD66-033A6EBEF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2003F-E888-4337-8DD2-656047BA15A6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98B98-4217-48C2-A994-7543840BB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97A01-37B8-451D-9EAD-6F5762DD6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4658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D2D50A-B509-4F3E-BFFF-ADA13C5EA0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DFD2FD-9A24-4E65-9D6E-229D6D6275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A6E93-4270-4AE8-AAB9-4B173F792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2003F-E888-4337-8DD2-656047BA15A6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8783D-3D2D-421E-90F1-22CD8C170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987DE-98FB-4675-B636-DDA768E87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000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A5226-04AA-4A3D-8327-4089B46B2E32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572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3E12-6F46-4947-A276-5BDD61543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C50FA-8835-4632-9DB4-AB243620F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04B54-F61C-4D59-A7DA-41874D595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2003F-E888-4337-8DD2-656047BA15A6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C407B-5582-4670-A799-0E6F6ADCD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00C37-2A78-4D64-B897-64A46BB0F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49101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100CF-073B-4C46-9AFD-4F49513A9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55EF5-5099-4FAD-BFCF-5A01F4823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2F01B-B2DE-4200-9386-EBBD9A0BB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EDA5F-3EE7-4CFF-848A-2606F66DB1AF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AB3E9-332C-4C48-AFEC-60F8F9EB1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5EE5C-726F-4A45-B5D7-E7499A806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993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9175-A92C-499A-BCA0-F69DE38C6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E8F15-10AA-4480-A741-FFECD6A13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1D7B9B-2115-4DCF-8541-25FD531ECE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ABFFC-27D7-4380-A556-413C5467A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2003F-E888-4337-8DD2-656047BA15A6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719C61-C9E5-47C8-877D-3CCA982E2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1AA16-7C97-49AE-8174-AC0D3F65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7433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F123E-B684-4D0C-B405-F1F012A79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70123-6FBA-4465-9BB3-F2C1EA5A2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A7369-CD0F-4A13-916A-77CFF976CF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48BE1E-FD1E-44BA-9DFA-2C7436DB83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84EA84-5A18-4473-9965-2519B10BA9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1ADDC0-FDC9-415F-8E36-430E65B9B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2003F-E888-4337-8DD2-656047BA15A6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0232D5-5B8C-42E9-BFA3-9D47E90CF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A2DFF5-540C-452A-A731-18AB7C4D6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80407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A57D2-3420-4A46-9DB0-AAB716B4C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5CDB72-F6D9-4675-B136-CC531CD1B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E3-B64C-4237-8687-BAC7991FDB2C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FF0F28-E734-43DE-90F9-37BA4A830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637917-045F-48F6-B5CE-A0251C443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634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3459D6-1F59-4BF1-B006-D93A7BDE3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9ACEA-6B5A-4451-8677-849374714880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6586F5-FE20-42F4-AEAF-FF8CA6E56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B27AD-63DF-4FAC-B0E4-193057DA7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938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5991C-0849-435C-A2D4-EC2D83430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05885-C277-42E2-9BE7-7E09123C5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D3FA0-DE00-4F60-A69A-68562CC3B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3652B-384F-456E-AC7E-257450AB3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2003F-E888-4337-8DD2-656047BA15A6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2EE4AF-27BD-4BA8-86B2-6310E01E0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3AC4CB-7704-4DDA-A242-10285A38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3339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7B0AF-AD62-4E76-82A9-62742541C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E7E69B-D655-4D11-9AC1-E130D67741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9717BB-924D-4091-987C-BF7791E43F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2DA3E-76FC-4702-A922-1BD172F62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8057B-1EE4-4B49-972C-8666FBD405E4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02C1D7-5EE1-4B94-817A-392E753F4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92871D-854B-4C2A-AD79-2C7995E7D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311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1D0518-F2F1-4170-BFD5-996A7E1DD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CFA33-7732-46F9-85BD-BC46C2D0D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34A32-E515-4A6E-8B46-8E7CEA0D3F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2003F-E888-4337-8DD2-656047BA15A6}" type="datetime1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984F9-F4D1-4ED3-9CBA-9D50117E0A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150DB-8B07-4164-864F-8C62FCFACE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275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E66C9CD-9120-4D54-BA56-41B639B9F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115"/>
                    </a14:imgEffect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EE4599D-5077-4C72-99D8-E3FA041C1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2640" y="1442807"/>
            <a:ext cx="10515600" cy="1325563"/>
          </a:xfrm>
          <a:noFill/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027FAB"/>
                </a:solidFill>
                <a:latin typeface="Algerian" panose="04020705040A02060702" pitchFamily="82" charset="0"/>
              </a:rPr>
              <a:t>	</a:t>
            </a:r>
            <a:r>
              <a:rPr lang="en-US" sz="6600" dirty="0">
                <a:latin typeface="Algerian" panose="04020705040A02060702" pitchFamily="82" charset="0"/>
              </a:rPr>
              <a:t>	</a:t>
            </a:r>
            <a:r>
              <a:rPr lang="en-US" sz="6600" dirty="0">
                <a:solidFill>
                  <a:schemeClr val="bg2"/>
                </a:solidFill>
                <a:latin typeface="Algerian" panose="04020705040A02060702" pitchFamily="82" charset="0"/>
              </a:rPr>
              <a:t>Tech-Hack 2.0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7E0FFC-B474-4830-99F8-3417CAB407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4059" y="2994165"/>
            <a:ext cx="3532762" cy="189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649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59BB8E4D-F7A4-4D67-A27A-EC24CD79680B}"/>
              </a:ext>
            </a:extLst>
          </p:cNvPr>
          <p:cNvSpPr/>
          <p:nvPr/>
        </p:nvSpPr>
        <p:spPr>
          <a:xfrm>
            <a:off x="0" y="-10"/>
            <a:ext cx="12191980" cy="6858000"/>
          </a:xfrm>
          <a:prstGeom prst="rect">
            <a:avLst/>
          </a:prstGeom>
          <a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6469"/>
                      </a14:imgEffect>
                      <a14:imgEffect>
                        <a14:saturation sat="70000"/>
                      </a14:imgEffect>
                      <a14:imgEffect>
                        <a14:brightnessContrast bright="-42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2499" y="905152"/>
            <a:ext cx="9485948" cy="4227036"/>
          </a:xfrm>
        </p:spPr>
        <p:txBody>
          <a:bodyPr>
            <a:normAutofit fontScale="90000"/>
          </a:bodyPr>
          <a:lstStyle/>
          <a:p>
            <a:pPr algn="l"/>
            <a:r>
              <a:rPr lang="en-US" sz="8900" dirty="0">
                <a:latin typeface="Algerian" panose="04020705040A02060702" pitchFamily="82" charset="0"/>
              </a:rPr>
              <a:t>“	</a:t>
            </a:r>
            <a:r>
              <a:rPr lang="en-US" sz="4000" dirty="0"/>
              <a:t>People in rural area are unaware about eye sight problems which leads to more deterioration in there eye sight. This application can serve as a substitute of refractometer and much more cost efficient.</a:t>
            </a:r>
            <a:br>
              <a:rPr lang="en-US" sz="4000" dirty="0">
                <a:solidFill>
                  <a:srgbClr val="00B0F0"/>
                </a:solidFill>
              </a:rPr>
            </a:br>
            <a:r>
              <a:rPr lang="en-US" sz="4000" dirty="0">
                <a:solidFill>
                  <a:srgbClr val="00B0F0"/>
                </a:solidFill>
              </a:rPr>
              <a:t>									</a:t>
            </a:r>
            <a:r>
              <a:rPr lang="en-US" sz="8900" dirty="0">
                <a:latin typeface="Algerian" panose="04020705040A02060702" pitchFamily="82" charset="0"/>
              </a:rPr>
              <a:t>”</a:t>
            </a:r>
            <a:endParaRPr lang="en-US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0" y="5066883"/>
            <a:ext cx="5718334" cy="1194075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00B0F0"/>
                </a:solidFill>
                <a:latin typeface="Algerian" panose="04020705040A02060702" pitchFamily="82" charset="0"/>
              </a:rPr>
              <a:t>PROBLEM STATEMENT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0F9162-5658-4B6E-B47C-F89A86B405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5955637"/>
            <a:ext cx="1686559" cy="90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667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DFDD859-7B35-4C80-90F0-2D95A9298E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62490"/>
            <a:ext cx="12192000" cy="56955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5495" y="226"/>
            <a:ext cx="8689976" cy="111578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lgerian" panose="04020705040A02060702" pitchFamily="82" charset="0"/>
              </a:rPr>
              <a:t>Proposed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723" y="1162490"/>
            <a:ext cx="5953760" cy="4334070"/>
          </a:xfrm>
        </p:spPr>
        <p:txBody>
          <a:bodyPr>
            <a:normAutofit/>
          </a:bodyPr>
          <a:lstStyle/>
          <a:p>
            <a:pPr algn="l"/>
            <a:endParaRPr lang="en-US" sz="3700" dirty="0">
              <a:solidFill>
                <a:srgbClr val="00B0F0"/>
              </a:solidFill>
            </a:endParaRPr>
          </a:p>
          <a:p>
            <a:pPr algn="l"/>
            <a:r>
              <a:rPr lang="en-US" sz="3700" dirty="0"/>
              <a:t>By predicting the eye lens power by performing regression on eye sight checking data with the help of some eye sight chart.</a:t>
            </a:r>
            <a:endParaRPr lang="en-IN" sz="37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484105-0A46-4654-91B5-120B9BAF36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5471" y="6002117"/>
            <a:ext cx="1686559" cy="90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321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00C6B6B-7EAC-4845-BC8E-2DE8EF5D9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7546" y="5356349"/>
            <a:ext cx="5736908" cy="10504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lgerian" panose="04020705040A02060702" pitchFamily="82" charset="0"/>
              </a:rPr>
              <a:t>Scalability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092" y="2917949"/>
            <a:ext cx="3867468" cy="2438400"/>
          </a:xfrm>
        </p:spPr>
        <p:txBody>
          <a:bodyPr>
            <a:normAutofit fontScale="92500"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</a:rPr>
              <a:t>At first we are planning to launch our product in one community or rural area by providing them certain application so that they can access our product. </a:t>
            </a:r>
            <a:endParaRPr lang="en-IN" sz="28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F5F3D6-9953-47FA-A8B2-79014CC8D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6881" y="5955637"/>
            <a:ext cx="1686559" cy="9023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DEEB7BE-F81B-41CD-B019-DD2BD569ECF9}"/>
              </a:ext>
            </a:extLst>
          </p:cNvPr>
          <p:cNvSpPr txBox="1"/>
          <p:nvPr/>
        </p:nvSpPr>
        <p:spPr>
          <a:xfrm>
            <a:off x="8493760" y="0"/>
            <a:ext cx="37896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Later on we are thinking of doing partnership with local vendors and sites like </a:t>
            </a:r>
            <a:r>
              <a:rPr lang="en-US" sz="2400" dirty="0" err="1">
                <a:solidFill>
                  <a:schemeClr val="bg1"/>
                </a:solidFill>
              </a:rPr>
              <a:t>lenskart</a:t>
            </a:r>
            <a:r>
              <a:rPr lang="en-US" sz="2400" dirty="0">
                <a:solidFill>
                  <a:schemeClr val="bg1"/>
                </a:solidFill>
              </a:rPr>
              <a:t> so that we can provide our service to more and more people which helps us in growing our business at an accelerated rate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3173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DBFC380-0BE3-44F2-9077-214C09624F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8000" contrast="120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1884" y="571506"/>
            <a:ext cx="8689976" cy="13715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Algerian" panose="04020705040A02060702" pitchFamily="82" charset="0"/>
              </a:rPr>
              <a:t>Target Market	</a:t>
            </a:r>
            <a:endParaRPr lang="en-US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2057401"/>
            <a:ext cx="8689976" cy="3510642"/>
          </a:xfrm>
          <a:noFill/>
        </p:spPr>
        <p:txBody>
          <a:bodyPr>
            <a:normAutofit/>
          </a:bodyPr>
          <a:lstStyle/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00B0F0"/>
                </a:solidFill>
              </a:rPr>
              <a:t>These target the group of people who are away from cities like rural area who don’t have any eye specialist to make them aware about there deteriorating  eye sight.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00B0F0"/>
                </a:solidFill>
              </a:rPr>
              <a:t>It is convenient for people who do not have time to visit the eye clinics for regular checkups.</a:t>
            </a:r>
            <a:endParaRPr lang="en-IN" sz="2800" dirty="0">
              <a:solidFill>
                <a:srgbClr val="00B0F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87D9A4-A496-4CAB-B300-FB5A5BEDA0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6721" y="5955637"/>
            <a:ext cx="1686559" cy="90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86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062523E-F9C6-40CA-B05A-5CC884D42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8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1848933"/>
            <a:ext cx="12192000" cy="50801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7213" y="300988"/>
            <a:ext cx="8689976" cy="100148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lgerian" panose="04020705040A02060702" pitchFamily="82" charset="0"/>
              </a:rPr>
              <a:t>Implementation Plan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973" y="1848933"/>
            <a:ext cx="8048307" cy="4094666"/>
          </a:xfrm>
        </p:spPr>
        <p:txBody>
          <a:bodyPr>
            <a:normAutofit/>
          </a:bodyPr>
          <a:lstStyle/>
          <a:p>
            <a:pPr algn="l"/>
            <a:r>
              <a:rPr lang="en-US" sz="3200" i="1" dirty="0"/>
              <a:t>First we collect the data required to predict the eye sight of the person.</a:t>
            </a:r>
          </a:p>
          <a:p>
            <a:pPr algn="l"/>
            <a:r>
              <a:rPr lang="en-US" sz="3200" i="1" dirty="0"/>
              <a:t>Second we apply that data in </a:t>
            </a:r>
            <a:r>
              <a:rPr lang="en-US" sz="3200" i="1"/>
              <a:t>machine learning in </a:t>
            </a:r>
            <a:r>
              <a:rPr lang="en-US" sz="3200" i="1" dirty="0"/>
              <a:t>which several questions were asked and through mobile app we will examine the  eye sight by the help of our application.</a:t>
            </a:r>
          </a:p>
          <a:p>
            <a:pPr algn="l"/>
            <a:r>
              <a:rPr lang="en-US" sz="3200" i="1" dirty="0"/>
              <a:t>Finally we predict the eye sight power(for specs).</a:t>
            </a:r>
            <a:endParaRPr lang="en-IN" sz="2800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291048-A363-4F1A-BBD2-4BFB0C8B1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5440" y="5943599"/>
            <a:ext cx="1686559" cy="90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439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3CE1FE0-08C8-4D69-8F7D-2B7BB9DFB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1480" y="698507"/>
            <a:ext cx="6351588" cy="83819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  <a:latin typeface="Algerian" panose="04020705040A02060702" pitchFamily="82" charset="0"/>
              </a:rPr>
              <a:t>Future Plan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9252" y="2139954"/>
            <a:ext cx="8689976" cy="1710686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future we will try to predict more paramedical and medical parameters through machine learning and data science.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We’ll also try to predict </a:t>
            </a:r>
            <a:r>
              <a:rPr lang="en-US"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eye disease.   </a:t>
            </a:r>
            <a:endParaRPr lang="en-US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IN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BC6D09-972E-4550-BF6D-D7C88C71D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955637"/>
            <a:ext cx="1686559" cy="90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245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99C30C-D4EF-40A1-90A6-0C807702411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BA78EF8-E824-4C87-A4FF-3288A5E914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E252AE-1687-4F4A-AAAD-EE8304DE909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</TotalTime>
  <Words>288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Algerian</vt:lpstr>
      <vt:lpstr>Arial</vt:lpstr>
      <vt:lpstr>Calibri</vt:lpstr>
      <vt:lpstr>Calibri Light</vt:lpstr>
      <vt:lpstr>Wingdings</vt:lpstr>
      <vt:lpstr>Office Theme</vt:lpstr>
      <vt:lpstr>  Tech-Hack 2.0</vt:lpstr>
      <vt:lpstr>“ People in rural area are unaware about eye sight problems which leads to more deterioration in there eye sight. This application can serve as a substitute of refractometer and much more cost efficient.          ”</vt:lpstr>
      <vt:lpstr>Proposed Solution</vt:lpstr>
      <vt:lpstr>Scalability</vt:lpstr>
      <vt:lpstr>Target Market </vt:lpstr>
      <vt:lpstr>Implementation Plan</vt:lpstr>
      <vt:lpstr>Future Plan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Tech-Hack 2.0</dc:title>
  <dc:creator>Scream _1</dc:creator>
  <cp:lastModifiedBy>Amit Saraswat</cp:lastModifiedBy>
  <cp:revision>19</cp:revision>
  <dcterms:created xsi:type="dcterms:W3CDTF">2020-11-05T07:49:51Z</dcterms:created>
  <dcterms:modified xsi:type="dcterms:W3CDTF">2020-11-20T22:12:41Z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